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533" r:id="rId2"/>
    <p:sldId id="535" r:id="rId3"/>
    <p:sldId id="490" r:id="rId4"/>
    <p:sldId id="466" r:id="rId5"/>
    <p:sldId id="491" r:id="rId6"/>
    <p:sldId id="492" r:id="rId7"/>
    <p:sldId id="493" r:id="rId8"/>
    <p:sldId id="494" r:id="rId9"/>
    <p:sldId id="495" r:id="rId10"/>
    <p:sldId id="496" r:id="rId11"/>
    <p:sldId id="497" r:id="rId12"/>
    <p:sldId id="498" r:id="rId13"/>
    <p:sldId id="486" r:id="rId14"/>
    <p:sldId id="499" r:id="rId15"/>
    <p:sldId id="500" r:id="rId16"/>
    <p:sldId id="501" r:id="rId17"/>
    <p:sldId id="502" r:id="rId18"/>
    <p:sldId id="503" r:id="rId19"/>
    <p:sldId id="504" r:id="rId20"/>
    <p:sldId id="505" r:id="rId21"/>
    <p:sldId id="506" r:id="rId22"/>
    <p:sldId id="507" r:id="rId23"/>
    <p:sldId id="508" r:id="rId24"/>
    <p:sldId id="509" r:id="rId25"/>
    <p:sldId id="510" r:id="rId26"/>
    <p:sldId id="512" r:id="rId27"/>
    <p:sldId id="511" r:id="rId28"/>
    <p:sldId id="513" r:id="rId29"/>
    <p:sldId id="514" r:id="rId30"/>
    <p:sldId id="515" r:id="rId31"/>
    <p:sldId id="516" r:id="rId32"/>
    <p:sldId id="517" r:id="rId33"/>
    <p:sldId id="518" r:id="rId34"/>
    <p:sldId id="519" r:id="rId35"/>
    <p:sldId id="521" r:id="rId36"/>
    <p:sldId id="522" r:id="rId37"/>
    <p:sldId id="523" r:id="rId38"/>
    <p:sldId id="524" r:id="rId39"/>
    <p:sldId id="525" r:id="rId40"/>
    <p:sldId id="526" r:id="rId41"/>
    <p:sldId id="527" r:id="rId42"/>
    <p:sldId id="528" r:id="rId43"/>
    <p:sldId id="529" r:id="rId44"/>
    <p:sldId id="530" r:id="rId45"/>
    <p:sldId id="531" r:id="rId46"/>
    <p:sldId id="532" r:id="rId47"/>
    <p:sldId id="536" r:id="rId48"/>
    <p:sldId id="537" r:id="rId49"/>
    <p:sldId id="538" r:id="rId50"/>
    <p:sldId id="540" r:id="rId51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C49"/>
    <a:srgbClr val="131DED"/>
    <a:srgbClr val="022980"/>
    <a:srgbClr val="483000"/>
    <a:srgbClr val="00823B"/>
    <a:srgbClr val="37FF91"/>
    <a:srgbClr val="93C2FB"/>
    <a:srgbClr val="E7F3F4"/>
    <a:srgbClr val="F9FB97"/>
    <a:srgbClr val="C6B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310" autoAdjust="0"/>
  </p:normalViewPr>
  <p:slideViewPr>
    <p:cSldViewPr>
      <p:cViewPr varScale="1">
        <p:scale>
          <a:sx n="115" d="100"/>
          <a:sy n="115" d="100"/>
        </p:scale>
        <p:origin x="11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366"/>
    </p:cViewPr>
  </p:sorterViewPr>
  <p:notesViewPr>
    <p:cSldViewPr>
      <p:cViewPr varScale="1">
        <p:scale>
          <a:sx n="63" d="100"/>
          <a:sy n="63" d="100"/>
        </p:scale>
        <p:origin x="-202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ru-RU"/>
              <a:t>Общая\Статистика\</a:t>
            </a:r>
            <a:r>
              <a:rPr lang="en-US"/>
              <a:t>PROGNOZ\2013</a:t>
            </a:r>
            <a:endParaRPr lang="ru-RU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4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8244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8FE10D3-A805-4AD4-A5B8-C61C0D94A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6812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ru-RU"/>
              <a:t>Общая\Статистика\</a:t>
            </a:r>
            <a:r>
              <a:rPr lang="en-US"/>
              <a:t>PROGNOZ\2013</a:t>
            </a:r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1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5710"/>
            <a:ext cx="5438775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4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244"/>
            <a:ext cx="2946400" cy="496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5" tIns="45707" rIns="91415" bIns="457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7CB93B-A842-4A15-AF2F-EA9816C61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230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7E6C87-72B1-4CF5-BEBF-BA4A6C2DB687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5710"/>
            <a:ext cx="4984750" cy="4466511"/>
          </a:xfrm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19460" name="Верхний колонтитул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/>
              <a:t>Общая\Статистика\</a:t>
            </a:r>
            <a:r>
              <a:rPr lang="en-US"/>
              <a:t>PROGNOZ\2013</a:t>
            </a: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7E6C87-72B1-4CF5-BEBF-BA4A6C2DB687}" type="slidenum">
              <a:rPr lang="ru-RU" smtClean="0"/>
              <a:pPr/>
              <a:t>13</a:t>
            </a:fld>
            <a:endParaRPr lang="ru-RU" dirty="0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5710"/>
            <a:ext cx="4984750" cy="4466511"/>
          </a:xfrm>
          <a:noFill/>
          <a:ln/>
        </p:spPr>
        <p:txBody>
          <a:bodyPr/>
          <a:lstStyle/>
          <a:p>
            <a:pPr algn="r">
              <a:spcBef>
                <a:spcPts val="599"/>
              </a:spcBef>
            </a:pPr>
            <a:r>
              <a:rPr lang="ru-RU" b="1" dirty="0">
                <a:solidFill>
                  <a:schemeClr val="bg1"/>
                </a:solidFill>
              </a:rPr>
              <a:t>Вместе к столетию Мурманска!</a:t>
            </a:r>
          </a:p>
        </p:txBody>
      </p:sp>
      <p:sp>
        <p:nvSpPr>
          <p:cNvPr id="19460" name="Верхний колонтитул 4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dirty="0"/>
              <a:t>Общая\Статистика\</a:t>
            </a:r>
            <a:r>
              <a:rPr lang="en-US" dirty="0"/>
              <a:t>PROGNOZ\2013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FDE7-FE85-4D9A-8340-10D6085FA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3A07A-86F4-4E7F-87F5-67CCD5D02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9BCDE-5985-4EB1-B1BD-A2CA910C7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B4B23-CACB-46DE-80CC-75FA9A971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F5DF0-F951-4E7A-B8F7-32BE1E740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AB5B-F928-485D-BE1E-394775734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E3E47-0233-4935-80C6-450CA6331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CEB34-8ECF-42DC-B23B-5F689403D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F0C52-1B0C-4BE5-986C-70B7581C7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F2C3D-1984-497D-890B-D5A3EAC56F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A9848-48AC-4594-BBF3-84E402E7D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88815-8C6D-4656-A3AC-887B2832F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3A382-9F47-4EC7-AC8D-B674DA593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5C44E-C6DD-4572-9643-174CAA9F35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rgbClr val="F1FAFD"/>
            </a:gs>
            <a:gs pos="100000">
              <a:srgbClr val="D5F1F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C0A5311-0F44-4334-9EF3-C696B4E258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1511" name="Picture 7" descr="герб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9810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eg"/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eg"/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eg"/><Relationship Id="rId5" Type="http://schemas.openxmlformats.org/officeDocument/2006/relationships/image" Target="../media/image108.jpeg"/><Relationship Id="rId4" Type="http://schemas.openxmlformats.org/officeDocument/2006/relationships/image" Target="../media/image10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eg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Рисунок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1" name="Заголовок 2"/>
          <p:cNvSpPr txBox="1">
            <a:spLocks/>
          </p:cNvSpPr>
          <p:nvPr/>
        </p:nvSpPr>
        <p:spPr>
          <a:xfrm>
            <a:off x="214282" y="3857628"/>
            <a:ext cx="8640960" cy="2616101"/>
          </a:xfrm>
          <a:prstGeom prst="rect">
            <a:avLst/>
          </a:prstGeom>
          <a:solidFill>
            <a:schemeClr val="bg1">
              <a:alpha val="49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softEdge rad="127000"/>
          </a:effectLst>
        </p:spPr>
        <p:txBody>
          <a:bodyPr wrap="square" anchor="ctr">
            <a:spAutoFit/>
          </a:bodyPr>
          <a:lstStyle>
            <a:defPPr>
              <a:defRPr lang="ru-RU"/>
            </a:defPPr>
            <a:lvl1pPr algn="ctr" eaLnBrk="0" hangingPunct="0">
              <a:buClr>
                <a:srgbClr val="FF0000"/>
              </a:buClr>
              <a:tabLst>
                <a:tab pos="2970213" algn="ctr"/>
                <a:tab pos="5940425" algn="r"/>
              </a:tabLst>
              <a:defRPr sz="2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ru-RU" sz="800" dirty="0" smtClean="0"/>
          </a:p>
          <a:p>
            <a:pPr lvl="0" eaLnBrk="1" hangingPunct="1">
              <a:buClrTx/>
              <a:tabLst/>
            </a:pPr>
            <a:r>
              <a:rPr lang="ru-RU" sz="2800" kern="0" dirty="0" smtClean="0">
                <a:gradFill flip="none" rotWithShape="1">
                  <a:gsLst>
                    <a:gs pos="0">
                      <a:srgbClr val="000082"/>
                    </a:gs>
                    <a:gs pos="41000">
                      <a:srgbClr val="7030A0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1"/>
                  <a:tileRect/>
                </a:gradFill>
              </a:rPr>
              <a:t>Благоустройство </a:t>
            </a:r>
            <a:endParaRPr lang="ru-RU" sz="2800" kern="0" dirty="0">
              <a:gradFill flip="none" rotWithShape="1">
                <a:gsLst>
                  <a:gs pos="0">
                    <a:srgbClr val="000082"/>
                  </a:gs>
                  <a:gs pos="41000">
                    <a:srgbClr val="7030A0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3500000" scaled="1"/>
                <a:tileRect/>
              </a:gradFill>
            </a:endParaRPr>
          </a:p>
          <a:p>
            <a:pPr lvl="0" eaLnBrk="1" hangingPunct="1">
              <a:buClrTx/>
              <a:tabLst/>
            </a:pPr>
            <a:r>
              <a:rPr lang="ru-RU" sz="2800" kern="0" dirty="0" smtClean="0">
                <a:gradFill flip="none" rotWithShape="1">
                  <a:gsLst>
                    <a:gs pos="0">
                      <a:srgbClr val="000082"/>
                    </a:gs>
                    <a:gs pos="41000">
                      <a:srgbClr val="7030A0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1"/>
                  <a:tileRect/>
                </a:gradFill>
              </a:rPr>
              <a:t>территории парков </a:t>
            </a:r>
            <a:r>
              <a:rPr lang="ru-RU" sz="2800" kern="0" dirty="0">
                <a:gradFill flip="none" rotWithShape="1">
                  <a:gsLst>
                    <a:gs pos="0">
                      <a:srgbClr val="000082"/>
                    </a:gs>
                    <a:gs pos="41000">
                      <a:srgbClr val="7030A0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1"/>
                  <a:tileRect/>
                </a:gradFill>
              </a:rPr>
              <a:t>и </a:t>
            </a:r>
            <a:r>
              <a:rPr lang="ru-RU" sz="2800" kern="0" dirty="0" smtClean="0">
                <a:gradFill flip="none" rotWithShape="1">
                  <a:gsLst>
                    <a:gs pos="0">
                      <a:srgbClr val="000082"/>
                    </a:gs>
                    <a:gs pos="41000">
                      <a:srgbClr val="7030A0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1"/>
                  <a:tileRect/>
                </a:gradFill>
              </a:rPr>
              <a:t>скверов, </a:t>
            </a:r>
            <a:endParaRPr lang="en-US" sz="2800" kern="0" dirty="0" smtClean="0">
              <a:gradFill flip="none" rotWithShape="1">
                <a:gsLst>
                  <a:gs pos="0">
                    <a:srgbClr val="000082"/>
                  </a:gs>
                  <a:gs pos="41000">
                    <a:srgbClr val="7030A0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3500000" scaled="1"/>
                <a:tileRect/>
              </a:gradFill>
            </a:endParaRPr>
          </a:p>
          <a:p>
            <a:pPr lvl="0" eaLnBrk="1" hangingPunct="1">
              <a:buClrTx/>
              <a:tabLst/>
            </a:pPr>
            <a:r>
              <a:rPr lang="ru-RU" sz="2800" kern="0" dirty="0" smtClean="0">
                <a:gradFill flip="none" rotWithShape="1">
                  <a:gsLst>
                    <a:gs pos="0">
                      <a:srgbClr val="000082"/>
                    </a:gs>
                    <a:gs pos="41000">
                      <a:srgbClr val="7030A0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1"/>
                  <a:tileRect/>
                </a:gradFill>
              </a:rPr>
              <a:t>города Мурманска</a:t>
            </a:r>
            <a:endParaRPr lang="ru-RU" sz="2800" kern="0" dirty="0">
              <a:gradFill flip="none" rotWithShape="1">
                <a:gsLst>
                  <a:gs pos="0">
                    <a:srgbClr val="000082"/>
                  </a:gs>
                  <a:gs pos="41000">
                    <a:srgbClr val="7030A0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3500000" scaled="1"/>
                <a:tileRect/>
              </a:gradFill>
            </a:endParaRPr>
          </a:p>
          <a:p>
            <a:pPr lvl="0" eaLnBrk="1" hangingPunct="1">
              <a:buClrTx/>
              <a:tabLst/>
            </a:pPr>
            <a:endParaRPr lang="ru-RU" sz="3600" kern="0" dirty="0">
              <a:gradFill flip="none" rotWithShape="1">
                <a:gsLst>
                  <a:gs pos="0">
                    <a:srgbClr val="000082"/>
                  </a:gs>
                  <a:gs pos="41000">
                    <a:srgbClr val="7030A0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3500000" scaled="1"/>
                <a:tileRect/>
              </a:gradFill>
              <a:latin typeface="Arial"/>
            </a:endParaRPr>
          </a:p>
          <a:p>
            <a:pPr lvl="0" eaLnBrk="1" hangingPunct="1">
              <a:buClrTx/>
              <a:tabLst/>
            </a:pPr>
            <a:r>
              <a:rPr lang="ru-RU" sz="3600" kern="0" dirty="0" smtClean="0">
                <a:gradFill flip="none" rotWithShape="1">
                  <a:gsLst>
                    <a:gs pos="0">
                      <a:srgbClr val="000082"/>
                    </a:gs>
                    <a:gs pos="41000">
                      <a:srgbClr val="7030A0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1"/>
                  <a:tileRect/>
                </a:gradFill>
                <a:latin typeface="Arial"/>
              </a:rPr>
              <a:t>2012-2018 </a:t>
            </a:r>
            <a:r>
              <a:rPr lang="ru-RU" sz="3600" kern="0" dirty="0">
                <a:gradFill flip="none" rotWithShape="1">
                  <a:gsLst>
                    <a:gs pos="0">
                      <a:srgbClr val="000082"/>
                    </a:gs>
                    <a:gs pos="41000">
                      <a:srgbClr val="7030A0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3500000" scaled="1"/>
                  <a:tileRect/>
                </a:gradFill>
                <a:latin typeface="Arial"/>
              </a:rPr>
              <a:t>гг.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000100" y="0"/>
            <a:ext cx="807246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1" u="none" strike="noStrike" kern="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002060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08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МУРМАНСКИЕ ГОРОДСКИЕ ПАРКИ И СКВЕРЫ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  <a:noFill/>
        </p:spPr>
      </p:pic>
      <p:pic>
        <p:nvPicPr>
          <p:cNvPr id="5" name="Picture 2" descr="E:\_DSC00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0100" y="714356"/>
            <a:ext cx="6858048" cy="4081400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1429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по ул. Профсоюзов, 20</a:t>
            </a:r>
            <a:endParaRPr lang="ru-RU" sz="2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8632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531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Произведены работы: ремонт памятника «В честь строителей, погибших в 1941 – 1945 годах», устройство наружного освещения, установка малых архитектурных форм, устройство ограждения</a:t>
            </a:r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  <a:noFill/>
        </p:spPr>
      </p:pic>
      <p:pic>
        <p:nvPicPr>
          <p:cNvPr id="5" name="Picture 2" descr="E:\_DSC00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57290" y="714356"/>
            <a:ext cx="6197582" cy="4152838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1429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по ул. К. Маркса, 1</a:t>
            </a:r>
            <a:endParaRPr lang="ru-RU" sz="2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5776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1 169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Произведены работы: ремонт памятника «В честь боевого содружества стран антигитлеровской коалиции в годы Великой Отечественной войны», устройство наружного освещения, установка малых архитектурных форм, устройство плиточного покрытия</a:t>
            </a:r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1429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по пр. Ленина, 2</a:t>
            </a:r>
            <a:endParaRPr lang="ru-RU" sz="2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0063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2 402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Произведены работы: ремонт памятника «Мурманчанам, погибшим при исполнении воинского долга», ремонт асфальтобетонного покрытия, установка флажной конструкции «Мурманск-форпост России в Арктике»</a:t>
            </a:r>
          </a:p>
          <a:p>
            <a:pPr algn="ctr"/>
            <a:endParaRPr lang="ru-RU" dirty="0" smtClean="0"/>
          </a:p>
        </p:txBody>
      </p:sp>
      <p:pic>
        <p:nvPicPr>
          <p:cNvPr id="9" name="Picture 2" descr="E:\_DSC0035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282" y="1214422"/>
            <a:ext cx="3996000" cy="2998800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_DSC0061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57686" y="1214422"/>
            <a:ext cx="3929090" cy="3000396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 hidden="1"/>
          <p:cNvSpPr>
            <a:spLocks noGrp="1" noChangeArrowheads="1"/>
          </p:cNvSpPr>
          <p:nvPr>
            <p:ph type="subTitle" idx="1"/>
          </p:nvPr>
        </p:nvSpPr>
        <p:spPr>
          <a:xfrm>
            <a:off x="1331614" y="7389440"/>
            <a:ext cx="7056785" cy="1800200"/>
          </a:xfrm>
          <a:solidFill>
            <a:schemeClr val="bg1">
              <a:alpha val="62000"/>
            </a:schemeClr>
          </a:solidFill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eaLnBrk="1" hangingPunct="1">
              <a:spcBef>
                <a:spcPct val="0"/>
              </a:spcBef>
            </a:pPr>
            <a:endParaRPr lang="ru-RU" sz="3600" b="1" dirty="0">
              <a:solidFill>
                <a:srgbClr val="0066CC"/>
              </a:solidFill>
            </a:endParaRPr>
          </a:p>
        </p:txBody>
      </p:sp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4 </a:t>
            </a:r>
          </a:p>
          <a:p>
            <a:pPr algn="ctr"/>
            <a:endParaRPr lang="ru-RU" sz="2800" b="1" dirty="0" smtClean="0">
              <a:solidFill>
                <a:srgbClr val="131DE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131DE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0063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1 097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Обустроена территория (укладка брусчатки, устройство наружного освещения, установка ограждения, установка малых архитектурных форм, установка детского игрового комплекса, устройство лестницы)</a:t>
            </a:r>
          </a:p>
          <a:p>
            <a:pPr algn="ctr"/>
            <a:endParaRPr lang="ru-RU" dirty="0" smtClean="0"/>
          </a:p>
        </p:txBody>
      </p:sp>
      <p:pic>
        <p:nvPicPr>
          <p:cNvPr id="9" name="Рисунок 8" descr="SAM_019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76" y="714356"/>
            <a:ext cx="6572296" cy="4214842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/>
        </p:spPr>
      </p:pic>
      <p:sp>
        <p:nvSpPr>
          <p:cNvPr id="10" name="TextBox 9"/>
          <p:cNvSpPr txBox="1"/>
          <p:nvPr/>
        </p:nvSpPr>
        <p:spPr>
          <a:xfrm>
            <a:off x="928662" y="21429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около памятника «Ждущая» (</a:t>
            </a:r>
            <a:r>
              <a:rPr lang="en-US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очередь)</a:t>
            </a:r>
            <a:endParaRPr lang="ru-RU" sz="2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19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4 </a:t>
            </a:r>
          </a:p>
          <a:p>
            <a:pPr algn="ctr"/>
            <a:endParaRPr lang="ru-RU" sz="2800" b="1" dirty="0" smtClean="0">
              <a:solidFill>
                <a:srgbClr val="131DE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131DE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1488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61 249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Обустроена территория (устройство асфальтобетонного покрытия, устройство наружного освещения, установка ограждения, установка малых архитектурных форм, устройство тротуаров с деревянным настилом, установка детского игрового комплекса, установка фонтана)</a:t>
            </a:r>
          </a:p>
          <a:p>
            <a:pPr algn="ctr"/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Территория озера Глубокое</a:t>
            </a:r>
          </a:p>
          <a:p>
            <a:pPr algn="ctr"/>
            <a:r>
              <a:rPr lang="ru-RU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очередь)</a:t>
            </a:r>
            <a:endParaRPr lang="ru-RU" sz="2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E:\_DSC0035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282" y="1215322"/>
            <a:ext cx="3996000" cy="2997000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_DSC0061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57686" y="1214422"/>
            <a:ext cx="3929090" cy="3000396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4 </a:t>
            </a:r>
          </a:p>
          <a:p>
            <a:pPr algn="ctr"/>
            <a:endParaRPr lang="ru-RU" sz="2800" b="1" dirty="0" smtClean="0">
              <a:solidFill>
                <a:srgbClr val="131DE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131DE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496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9 529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Выполнены работы: устройство асфальтобетонного покрытия, укладка брусчатки, укладка гранитной плитки, устройство наружного освещения, светодиодной брусчатки, установка малых архитектурных форм, устройство малой архитектурной формы «Движение»</a:t>
            </a:r>
          </a:p>
          <a:p>
            <a:pPr algn="ctr"/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у здания казначейства, пр. Кирова, 14а</a:t>
            </a:r>
          </a:p>
          <a:p>
            <a:pPr algn="ctr"/>
            <a:r>
              <a:rPr lang="ru-RU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очередь)</a:t>
            </a:r>
            <a:endParaRPr lang="ru-RU" sz="2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E:\_DSC0035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282" y="1215322"/>
            <a:ext cx="3996000" cy="2997000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_DSC0061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57686" y="1214422"/>
            <a:ext cx="3929090" cy="2998800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4 </a:t>
            </a:r>
          </a:p>
          <a:p>
            <a:pPr algn="ctr"/>
            <a:endParaRPr lang="ru-RU" sz="2800" b="1" dirty="0" smtClean="0">
              <a:solidFill>
                <a:srgbClr val="131DE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131DE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7207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16 820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Выполнены работы: укладка брусчатки, устройство подпорной стены с ограждением, устройство наружного освещения, устройство фонтанов</a:t>
            </a:r>
          </a:p>
          <a:p>
            <a:pPr algn="ctr"/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по ул. Ленинградская</a:t>
            </a:r>
          </a:p>
          <a:p>
            <a:pPr algn="ctr"/>
            <a:r>
              <a:rPr lang="ru-RU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очередь)</a:t>
            </a:r>
            <a:endParaRPr lang="ru-RU" sz="2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SAM_019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0" y="1071546"/>
            <a:ext cx="6858047" cy="4000528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4 </a:t>
            </a:r>
          </a:p>
          <a:p>
            <a:pPr algn="ctr"/>
            <a:endParaRPr lang="ru-RU" sz="2800" b="1" dirty="0" smtClean="0">
              <a:solidFill>
                <a:srgbClr val="131DE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131DE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26675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16 834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Выполнены работы: укладка брусчатки, устройство асфальтобетонного покрытия, устройство наружного освещения, установка малых архитектурных форм, устройство фонтана, установка детского игрового комплекса</a:t>
            </a:r>
          </a:p>
          <a:p>
            <a:pPr algn="ctr"/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по ул. З. Космодемьянской – пр. Кольский</a:t>
            </a:r>
          </a:p>
          <a:p>
            <a:pPr algn="ctr"/>
            <a:r>
              <a:rPr lang="ru-RU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очередь)</a:t>
            </a:r>
            <a:endParaRPr lang="ru-RU" sz="2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E:\_DSC0061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85720" y="1142985"/>
            <a:ext cx="8001056" cy="3643338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4 </a:t>
            </a:r>
          </a:p>
          <a:p>
            <a:pPr algn="ctr"/>
            <a:endParaRPr lang="ru-RU" sz="2800" b="1" dirty="0" smtClean="0">
              <a:solidFill>
                <a:srgbClr val="131DE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131DE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26675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4 868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Выполнены работы: укладка брусчатки, устройство асфальтобетонного покрытия, устройство наружного освещения, устройство ограждения, установка малых архитектурных форм, установка детского игрового комплекса</a:t>
            </a:r>
          </a:p>
          <a:p>
            <a:pPr algn="ctr"/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28662" y="21429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по ул. Буркова</a:t>
            </a:r>
            <a:endParaRPr lang="ru-RU" sz="2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E:\_DSC0061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1538" y="714356"/>
            <a:ext cx="6643734" cy="4071967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4 </a:t>
            </a:r>
          </a:p>
          <a:p>
            <a:pPr algn="ctr"/>
            <a:endParaRPr lang="ru-RU" sz="2800" b="1" dirty="0" smtClean="0">
              <a:solidFill>
                <a:srgbClr val="131DE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131DE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26675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4 200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Выполнены работы: укладка брусчатки, устройство асфальтобетонного покрытия, устройство наружного освещения, установка малых архитектурных форм, устройство ограждения</a:t>
            </a:r>
          </a:p>
          <a:p>
            <a:pPr algn="ctr"/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28662" y="21429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Бульвар по ул. Буркова</a:t>
            </a:r>
            <a:endParaRPr lang="ru-RU" sz="2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E:\_DSC0061.JPG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28662" y="785794"/>
            <a:ext cx="7000924" cy="4000529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17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altLang="ru-RU" sz="2400" b="1" i="1" kern="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08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Всего в период 2012 по 2018 гг. благоустроено и благоустраивается 30 скверов города, выполнено работ по повседневному и праздничному оформлению города Мурманска </a:t>
            </a:r>
          </a:p>
          <a:p>
            <a:pPr algn="ctr">
              <a:defRPr/>
            </a:pPr>
            <a:endParaRPr lang="ru-RU" altLang="ru-RU" sz="2400" b="1" i="1" kern="0" dirty="0" smtClean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08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 algn="ctr">
              <a:defRPr/>
            </a:pPr>
            <a:endParaRPr kumimoji="0" lang="ru-RU" altLang="ru-RU" sz="2400" b="1" i="1" u="none" strike="noStrike" kern="0" cap="none" spc="0" normalizeH="0" baseline="0" noProof="0" dirty="0" smtClean="0">
              <a:ln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08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4 </a:t>
            </a:r>
          </a:p>
          <a:p>
            <a:pPr algn="ctr"/>
            <a:endParaRPr lang="ru-RU" sz="2800" b="1" dirty="0" smtClean="0">
              <a:solidFill>
                <a:srgbClr val="131DE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131DE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2667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2 158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Выполнены работы: укладка брусчатки, устройство асфальтобетонного покрытия, устройство наружного освещения</a:t>
            </a:r>
          </a:p>
          <a:p>
            <a:pPr algn="ctr"/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Бульвар по ул. Пушкинская</a:t>
            </a:r>
          </a:p>
          <a:p>
            <a:pPr algn="ctr"/>
            <a:r>
              <a:rPr lang="en-US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(I </a:t>
            </a:r>
            <a:r>
              <a:rPr lang="ru-RU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очередь)</a:t>
            </a:r>
            <a:endParaRPr lang="ru-RU" sz="2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E:\_DSC0061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22564" y="1071546"/>
            <a:ext cx="6613119" cy="3714777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4 </a:t>
            </a:r>
          </a:p>
          <a:p>
            <a:pPr algn="ctr"/>
            <a:endParaRPr lang="ru-RU" sz="2800" b="1" dirty="0" smtClean="0">
              <a:solidFill>
                <a:srgbClr val="131DE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131DED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131DE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82667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17 006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Выполнены работы: укладка брусчатки, устройство асфальтобетонного покрытия, устройство наружного освещения, устройство чаши фонтана</a:t>
            </a:r>
          </a:p>
          <a:p>
            <a:pPr algn="ctr"/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на площади Пять углов</a:t>
            </a:r>
          </a:p>
          <a:p>
            <a:pPr algn="ctr"/>
            <a:r>
              <a:rPr lang="ru-RU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очередь)</a:t>
            </a:r>
            <a:endParaRPr lang="ru-RU" sz="2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E:\_DSC0061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8662" y="1071546"/>
            <a:ext cx="7000924" cy="3643339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gradFill>
                <a:gsLst>
                  <a:gs pos="0">
                    <a:srgbClr val="00B050"/>
                  </a:gs>
                  <a:gs pos="58000">
                    <a:srgbClr val="00823B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gradFill>
                <a:gsLst>
                  <a:gs pos="0">
                    <a:srgbClr val="00B050"/>
                  </a:gs>
                  <a:gs pos="58000">
                    <a:srgbClr val="00823B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50057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16 820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Выполнены работы: укладка брусчатки, установка ограждения, устройство наружного освещения, установка малых архитектурных форм, установка сцены</a:t>
            </a:r>
          </a:p>
          <a:p>
            <a:pPr algn="ctr"/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по ул. Ленинградская</a:t>
            </a:r>
          </a:p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очередь)</a:t>
            </a:r>
            <a:endParaRPr lang="ru-RU" sz="2400" b="1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27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E:\_DSC0035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596" y="1358198"/>
            <a:ext cx="3996000" cy="2997000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_DSC0061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1357298"/>
            <a:ext cx="3714776" cy="2998800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54967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17 006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Выполнены работы: укладка брусчатки, установка ограждения, устройство наружного освещения, установка малых архитектурных форм, установка фонтана, установка детского игрового комплекса</a:t>
            </a:r>
          </a:p>
          <a:p>
            <a:pPr algn="ctr"/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площадь Пять углов</a:t>
            </a:r>
          </a:p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очередь)</a:t>
            </a:r>
            <a:endParaRPr lang="ru-RU" sz="2400" b="1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27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E:\_DSC0035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8596" y="1357298"/>
            <a:ext cx="3996000" cy="2998800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_DSC0061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0" y="1357298"/>
            <a:ext cx="3714776" cy="3000396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gradFill>
                <a:gsLst>
                  <a:gs pos="0">
                    <a:srgbClr val="00B050"/>
                  </a:gs>
                  <a:gs pos="58000">
                    <a:srgbClr val="00823B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gradFill>
                <a:gsLst>
                  <a:gs pos="0">
                    <a:srgbClr val="00B050"/>
                  </a:gs>
                  <a:gs pos="58000">
                    <a:srgbClr val="00823B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6" name="Рисунок 15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0" y="421481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2 158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Выполнены работы: укладка брусчатки, устройство асфальтобетонного покрытия, устройство наружного освещения, установка малых архитектурных форм, установка памятника «Треска», устройство смотрового окна.</a:t>
            </a:r>
          </a:p>
          <a:p>
            <a:pPr algn="ctr"/>
            <a:endParaRPr lang="ru-RU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Бульвар по ул. Пушкинская</a:t>
            </a:r>
          </a:p>
          <a:p>
            <a:pPr algn="ctr"/>
            <a:r>
              <a:rPr lang="en-US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(II </a:t>
            </a:r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очередь)</a:t>
            </a:r>
            <a:endParaRPr lang="ru-RU" sz="2400" b="1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2" descr="E:\_DSC0035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282" y="1357297"/>
            <a:ext cx="3996000" cy="2714400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_DSC0061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57686" y="1357298"/>
            <a:ext cx="3929090" cy="2714644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gradFill>
                <a:gsLst>
                  <a:gs pos="0">
                    <a:srgbClr val="00B050"/>
                  </a:gs>
                  <a:gs pos="58000">
                    <a:srgbClr val="00823B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gradFill>
                <a:gsLst>
                  <a:gs pos="0">
                    <a:srgbClr val="00B050"/>
                  </a:gs>
                  <a:gs pos="58000">
                    <a:srgbClr val="00823B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35769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16 834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Выполнены работы: укладка брусчатки, устройство наружного освещения, установка малых архитектурных форм, установка ограждения, устройство фонтана, установка детского игрового комплекса</a:t>
            </a:r>
          </a:p>
          <a:p>
            <a:pPr algn="ctr"/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по ул. З. Космодемьянской – пр. Кольский</a:t>
            </a:r>
          </a:p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 очередь)</a:t>
            </a:r>
            <a:endParaRPr lang="ru-RU" sz="2400" b="1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gradFill>
                <a:gsLst>
                  <a:gs pos="0">
                    <a:srgbClr val="00B050"/>
                  </a:gs>
                  <a:gs pos="58000">
                    <a:srgbClr val="00823B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gradFill>
                <a:gsLst>
                  <a:gs pos="0">
                    <a:srgbClr val="00B050"/>
                  </a:gs>
                  <a:gs pos="58000">
                    <a:srgbClr val="00823B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E:\_DSC0035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282" y="1285860"/>
            <a:ext cx="3996000" cy="2930400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_DSC0061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57686" y="1285860"/>
            <a:ext cx="3929090" cy="2928958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826675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9 529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Выполнены работы: устройство бетонного покрытия, установка малых архитектурных форм, устройство детской игровой площадки, устройство наружного освещения, устройство брусчатки</a:t>
            </a:r>
          </a:p>
          <a:p>
            <a:pPr algn="ctr"/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у здания казначейства, пр. Кирова, 14а</a:t>
            </a:r>
          </a:p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 очередь)</a:t>
            </a:r>
            <a:endParaRPr lang="ru-RU" sz="2400" b="1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gradFill>
                <a:gsLst>
                  <a:gs pos="0">
                    <a:srgbClr val="00B050"/>
                  </a:gs>
                  <a:gs pos="58000">
                    <a:srgbClr val="00823B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gradFill>
                <a:gsLst>
                  <a:gs pos="0">
                    <a:srgbClr val="00B050"/>
                  </a:gs>
                  <a:gs pos="58000">
                    <a:srgbClr val="00823B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E:\_DSC0061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14414" y="1071546"/>
            <a:ext cx="6357982" cy="3786214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0367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61 249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Обустроена территория (установка ограждения, установка малых архитектурных форм, устройство тротуаров с деревянным настилом, устройство пандуса)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Территория озера Глубокое</a:t>
            </a:r>
          </a:p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очередь)</a:t>
            </a:r>
            <a:endParaRPr lang="ru-RU" sz="2400" b="1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gradFill>
                <a:gsLst>
                  <a:gs pos="0">
                    <a:srgbClr val="00B050"/>
                  </a:gs>
                  <a:gs pos="58000">
                    <a:srgbClr val="00823B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gradFill>
                <a:gsLst>
                  <a:gs pos="0">
                    <a:srgbClr val="00B050"/>
                  </a:gs>
                  <a:gs pos="58000">
                    <a:srgbClr val="00823B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 descr="E:\_DSC0061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42976" y="1071546"/>
            <a:ext cx="6643734" cy="4071966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5496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2 122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Обустроена территория (устройство асфальтобетонного покрытия, ремонт подпорной стены, ремонт ограждения, установка малых архитектурных форм, укладка гранитной плитки, устройство наружного освещения, ремонт памятника «Городам-побратимам»)</a:t>
            </a:r>
          </a:p>
          <a:p>
            <a:pPr algn="ctr"/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28662" y="21429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по пр. Ленина, 77</a:t>
            </a:r>
          </a:p>
        </p:txBody>
      </p:sp>
      <p:pic>
        <p:nvPicPr>
          <p:cNvPr id="8" name="Picture 2" descr="E:\_DSC0035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28662" y="714356"/>
            <a:ext cx="7000924" cy="3714776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gradFill>
                <a:gsLst>
                  <a:gs pos="0">
                    <a:srgbClr val="00B050"/>
                  </a:gs>
                  <a:gs pos="58000">
                    <a:srgbClr val="00823B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gradFill>
                <a:gsLst>
                  <a:gs pos="0">
                    <a:srgbClr val="00B050"/>
                  </a:gs>
                  <a:gs pos="58000">
                    <a:srgbClr val="00823B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0367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3 381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Обустроена территория (установка малых архитектурных форм, устройство клумбы)</a:t>
            </a:r>
          </a:p>
          <a:p>
            <a:pPr algn="ctr"/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28662" y="21429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Times New Roman" pitchFamily="18" charset="0"/>
                <a:cs typeface="Times New Roman" pitchFamily="18" charset="0"/>
              </a:rPr>
              <a:t>Сквер ул. Свердлова, 40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gradFill>
                <a:gsLst>
                  <a:gs pos="0">
                    <a:srgbClr val="00B050"/>
                  </a:gs>
                  <a:gs pos="58000">
                    <a:srgbClr val="00823B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gradFill>
                <a:gsLst>
                  <a:gs pos="0">
                    <a:srgbClr val="00B050"/>
                  </a:gs>
                  <a:gs pos="58000">
                    <a:srgbClr val="00823B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_DSC0035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0100" y="1000108"/>
            <a:ext cx="6786610" cy="4071966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pic>
        <p:nvPicPr>
          <p:cNvPr id="6" name="Picture 2" descr="E:\_DSC29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1071546"/>
            <a:ext cx="6500858" cy="3957004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00063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4 554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1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Произведены работы: установка памятника, укладка брусчатки, устройство наружного освещения, установка ограждения, установка малых архитектурных форм. Работы по изготовлению и установке памятника «Ждущей» были оплачены за счет пожертвований жителей и предпринимателей Мурманска.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Аллея и сквер около памятника «Ждущая» </a:t>
            </a:r>
          </a:p>
          <a:p>
            <a:pPr algn="ctr"/>
            <a:r>
              <a:rPr lang="ru-RU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( I очередь)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0367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2 067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Обустроена территория (устройство асфальтобетонного покрытия, устройство брусчатки, устройство наружного освещения, установка ограждения, установка малых архитектурных форм)</a:t>
            </a:r>
          </a:p>
          <a:p>
            <a:pPr algn="ctr"/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28662" y="21429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ул. </a:t>
            </a:r>
            <a:r>
              <a:rPr lang="ru-RU" sz="2400" b="1" i="1" dirty="0" err="1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Times New Roman" pitchFamily="18" charset="0"/>
                <a:cs typeface="Times New Roman" pitchFamily="18" charset="0"/>
              </a:rPr>
              <a:t>Торцева</a:t>
            </a:r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Times New Roman" pitchFamily="18" charset="0"/>
                <a:cs typeface="Times New Roman" pitchFamily="18" charset="0"/>
              </a:rPr>
              <a:t>, 15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gradFill>
                <a:gsLst>
                  <a:gs pos="0">
                    <a:srgbClr val="00B050"/>
                  </a:gs>
                  <a:gs pos="58000">
                    <a:srgbClr val="00823B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gradFill>
                <a:gsLst>
                  <a:gs pos="0">
                    <a:srgbClr val="00B050"/>
                  </a:gs>
                  <a:gs pos="58000">
                    <a:srgbClr val="00823B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_DSC0035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0100" y="928670"/>
            <a:ext cx="6858048" cy="4143404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0367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Выполнены работы: ремонт бетонного основания лестницы, облицовка плиткой, устройство наружного освещения, устройство поручней, установка малых архитектурных форм.</a:t>
            </a:r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Ремонт лестницы в районе памятника </a:t>
            </a:r>
          </a:p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«6-й комсомольской батареи»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gradFill>
                <a:gsLst>
                  <a:gs pos="0">
                    <a:srgbClr val="00B050"/>
                  </a:gs>
                  <a:gs pos="58000">
                    <a:srgbClr val="00823B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gradFill>
                <a:gsLst>
                  <a:gs pos="0">
                    <a:srgbClr val="00B050"/>
                  </a:gs>
                  <a:gs pos="58000">
                    <a:srgbClr val="00823B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_DSC0035.JPG"/>
          <p:cNvPicPr>
            <a:picLocks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66855" y="1071546"/>
            <a:ext cx="5524538" cy="4000528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10367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Выполнены работы: демонтаж старого ограждения, установка нового ограждения.</a:t>
            </a:r>
            <a:endParaRPr lang="ru-RU" dirty="0" smtClean="0"/>
          </a:p>
          <a:p>
            <a:pPr algn="ctr"/>
            <a:endParaRPr lang="ru-RU" b="1" i="1" dirty="0" smtClean="0">
              <a:gradFill flip="none" rotWithShape="1">
                <a:gsLst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Ремонт ограждения около памятника </a:t>
            </a:r>
          </a:p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162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С.М. Кирову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en-US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b="1" dirty="0" smtClean="0">
              <a:gradFill>
                <a:gsLst>
                  <a:gs pos="0">
                    <a:srgbClr val="00B050"/>
                  </a:gs>
                  <a:gs pos="58000">
                    <a:srgbClr val="00823B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B050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gradFill>
                <a:gsLst>
                  <a:gs pos="0">
                    <a:srgbClr val="00B050"/>
                  </a:gs>
                  <a:gs pos="58000">
                    <a:srgbClr val="00823B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E:\_DSC0035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2105" y="1071546"/>
            <a:ext cx="5334037" cy="4000528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53000">
                      <a:srgbClr val="FF0000"/>
                    </a:gs>
                    <a:gs pos="53000">
                      <a:srgbClr val="F9FB97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53000">
                      <a:srgbClr val="FF0000"/>
                    </a:gs>
                    <a:gs pos="53000">
                      <a:srgbClr val="F9FB97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53000">
                      <a:srgbClr val="FF0000"/>
                    </a:gs>
                    <a:gs pos="53000">
                      <a:srgbClr val="F9FB97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53000">
                      <a:srgbClr val="FF0000"/>
                    </a:gs>
                    <a:gs pos="53000">
                      <a:srgbClr val="F9FB97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6 </a:t>
            </a:r>
          </a:p>
          <a:p>
            <a:pPr algn="ctr"/>
            <a:endParaRPr lang="ru-RU" sz="2800" b="1" dirty="0" smtClean="0">
              <a:gradFill flip="none" rotWithShape="1">
                <a:gsLst>
                  <a:gs pos="0">
                    <a:srgbClr val="000082"/>
                  </a:gs>
                  <a:gs pos="53000">
                    <a:srgbClr val="FF0000"/>
                  </a:gs>
                  <a:gs pos="53000">
                    <a:srgbClr val="F9FB97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89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53000">
                      <a:srgbClr val="FF0000"/>
                    </a:gs>
                    <a:gs pos="53000">
                      <a:srgbClr val="F9FB97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53000">
                      <a:srgbClr val="FF0000"/>
                    </a:gs>
                    <a:gs pos="53000">
                      <a:srgbClr val="F9FB97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53000">
                      <a:srgbClr val="FF0000"/>
                    </a:gs>
                    <a:gs pos="53000">
                      <a:srgbClr val="F9FB97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gradFill flip="none" rotWithShape="1">
                <a:gsLst>
                  <a:gs pos="0">
                    <a:srgbClr val="000082"/>
                  </a:gs>
                  <a:gs pos="53000">
                    <a:srgbClr val="FF0000"/>
                  </a:gs>
                  <a:gs pos="53000">
                    <a:srgbClr val="F9FB97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89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0367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564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Обустроена территория (устройство асфальтобетонного покрытия, устройство плиточного покрытия, устройство наружного освещения, установка ограждения, установка малых архитектурных форм, ремонт панно «Покорителям Арктики»)</a:t>
            </a:r>
          </a:p>
          <a:p>
            <a:pPr algn="ctr"/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«Покорителям Арктики»</a:t>
            </a:r>
          </a:p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ул. Челюскинцев и ул. Володарского</a:t>
            </a:r>
          </a:p>
        </p:txBody>
      </p:sp>
      <p:pic>
        <p:nvPicPr>
          <p:cNvPr id="10" name="Picture 3" descr="E:\_DSC0061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24945" y="1000108"/>
            <a:ext cx="6208357" cy="4143404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2" name="Рисунок 11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53000">
                      <a:srgbClr val="FF0000"/>
                    </a:gs>
                    <a:gs pos="53000">
                      <a:srgbClr val="F9FB97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53000">
                      <a:srgbClr val="FF0000"/>
                    </a:gs>
                    <a:gs pos="53000">
                      <a:srgbClr val="F9FB97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53000">
                      <a:srgbClr val="FF0000"/>
                    </a:gs>
                    <a:gs pos="53000">
                      <a:srgbClr val="F9FB97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53000">
                      <a:srgbClr val="FF0000"/>
                    </a:gs>
                    <a:gs pos="53000">
                      <a:srgbClr val="F9FB97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6 </a:t>
            </a:r>
          </a:p>
          <a:p>
            <a:pPr algn="ctr"/>
            <a:endParaRPr lang="ru-RU" sz="2800" b="1" dirty="0" smtClean="0">
              <a:gradFill flip="none" rotWithShape="1">
                <a:gsLst>
                  <a:gs pos="0">
                    <a:srgbClr val="000082"/>
                  </a:gs>
                  <a:gs pos="53000">
                    <a:srgbClr val="FF0000"/>
                  </a:gs>
                  <a:gs pos="53000">
                    <a:srgbClr val="F9FB97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89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53000">
                      <a:srgbClr val="FF0000"/>
                    </a:gs>
                    <a:gs pos="53000">
                      <a:srgbClr val="F9FB97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53000">
                      <a:srgbClr val="FF0000"/>
                    </a:gs>
                    <a:gs pos="53000">
                      <a:srgbClr val="F9FB97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53000">
                      <a:srgbClr val="FF0000"/>
                    </a:gs>
                    <a:gs pos="53000">
                      <a:srgbClr val="F9FB97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gradFill flip="none" rotWithShape="1">
                <a:gsLst>
                  <a:gs pos="0">
                    <a:srgbClr val="000082"/>
                  </a:gs>
                  <a:gs pos="53000">
                    <a:srgbClr val="FF0000"/>
                  </a:gs>
                  <a:gs pos="53000">
                    <a:srgbClr val="F9FB97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89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4786322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6 286 м</a:t>
            </a:r>
            <a:r>
              <a:rPr lang="ru-RU" sz="1400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Обустроена территория (устройство асфальтобетонного покрытия, укладка брусчатки, устройство наружного освещения, установка ограждения, установка малых архитектурных форм, ремонт стелы, ремонт стилобата, замена мемориальных табличек).</a:t>
            </a:r>
          </a:p>
          <a:p>
            <a:pPr algn="ctr"/>
            <a:r>
              <a:rPr lang="ru-RU" sz="1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Внебюджетные средства привлечены в рамках договоров пожертвования от Некоммерческой организации «Союз рыбопромышленников Севера», ПАО «Мурманский Траловый Флот», АО «Мурманский губернский флот»</a:t>
            </a:r>
          </a:p>
          <a:p>
            <a:pPr algn="ctr"/>
            <a:endParaRPr lang="ru-RU" sz="1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у управления Тралфлота</a:t>
            </a:r>
          </a:p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Ул. Шмидта, 43</a:t>
            </a:r>
          </a:p>
        </p:txBody>
      </p:sp>
      <p:pic>
        <p:nvPicPr>
          <p:cNvPr id="18" name="Picture 3" descr="E:\_DSC0061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0100" y="1000108"/>
            <a:ext cx="6858048" cy="3714776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53000">
                      <a:srgbClr val="FF0000"/>
                    </a:gs>
                    <a:gs pos="53000">
                      <a:srgbClr val="F9FB97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53000">
                      <a:srgbClr val="FF0000"/>
                    </a:gs>
                    <a:gs pos="53000">
                      <a:srgbClr val="F9FB97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53000">
                      <a:srgbClr val="FF0000"/>
                    </a:gs>
                    <a:gs pos="53000">
                      <a:srgbClr val="F9FB97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53000">
                      <a:srgbClr val="FF0000"/>
                    </a:gs>
                    <a:gs pos="53000">
                      <a:srgbClr val="F9FB97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6 </a:t>
            </a:r>
          </a:p>
          <a:p>
            <a:pPr algn="ctr"/>
            <a:endParaRPr lang="ru-RU" sz="2800" b="1" dirty="0" smtClean="0">
              <a:gradFill flip="none" rotWithShape="1">
                <a:gsLst>
                  <a:gs pos="0">
                    <a:srgbClr val="000082"/>
                  </a:gs>
                  <a:gs pos="53000">
                    <a:srgbClr val="FF0000"/>
                  </a:gs>
                  <a:gs pos="53000">
                    <a:srgbClr val="F9FB97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89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53000">
                      <a:srgbClr val="FF0000"/>
                    </a:gs>
                    <a:gs pos="53000">
                      <a:srgbClr val="F9FB97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53000">
                      <a:srgbClr val="FF0000"/>
                    </a:gs>
                    <a:gs pos="53000">
                      <a:srgbClr val="F9FB97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gradFill flip="none" rotWithShape="1">
                  <a:gsLst>
                    <a:gs pos="0">
                      <a:srgbClr val="000082"/>
                    </a:gs>
                    <a:gs pos="53000">
                      <a:srgbClr val="FF0000"/>
                    </a:gs>
                    <a:gs pos="53000">
                      <a:srgbClr val="F9FB97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189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gradFill flip="none" rotWithShape="1">
                <a:gsLst>
                  <a:gs pos="0">
                    <a:srgbClr val="000082"/>
                  </a:gs>
                  <a:gs pos="53000">
                    <a:srgbClr val="FF0000"/>
                  </a:gs>
                  <a:gs pos="53000">
                    <a:srgbClr val="F9FB97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189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10367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453,5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Обустроена территория (устройство асфальтобетонного покрытия, устройство плиточного покрытия, устройство наружного освещения, установка стелы «Город-Герой Мурманск»)</a:t>
            </a:r>
          </a:p>
          <a:p>
            <a:pPr algn="ctr"/>
            <a:endParaRPr lang="ru-R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Стела «Город-Герой Мурманск» в районе</a:t>
            </a:r>
          </a:p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дома №63 по пр. Ленина</a:t>
            </a:r>
          </a:p>
        </p:txBody>
      </p:sp>
      <p:pic>
        <p:nvPicPr>
          <p:cNvPr id="10" name="Picture 3" descr="E:\_DSC0061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00100" y="1145630"/>
            <a:ext cx="6858048" cy="3852360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282" y="4714884"/>
            <a:ext cx="82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Перечень световых конструкций и оборудования: световые консоли «Цветные шары», светодиодные консоли «</a:t>
            </a:r>
            <a:r>
              <a:rPr lang="ru-RU" sz="1400" b="1" i="1" dirty="0" err="1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Сноуфол</a:t>
            </a:r>
            <a:r>
              <a:rPr lang="ru-RU" sz="1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», световые консоли «Люстры», </a:t>
            </a:r>
            <a:r>
              <a:rPr lang="ru-RU" sz="1400" b="1" i="1" dirty="0" err="1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эльфийская</a:t>
            </a:r>
            <a:r>
              <a:rPr lang="ru-RU" sz="1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ель, светодиодные гирлянды для украшения деревьев, светодиодная композиция «Корабль», светодиодные консоли «Салют», фонтан «Хрустальный малый», светодиодные ели и шары высотой 1,5 и 1 м., световая композиция «Арки», объемная светодиодная композиция «Снежный квартет», светодиодные консоли «Зимний сон», светодиодные подвесы «Зимний сад».</a:t>
            </a:r>
            <a:endParaRPr lang="ru-RU" b="1" i="1" dirty="0" smtClean="0">
              <a:gradFill flip="none" rotWithShape="1">
                <a:gsLst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Повседневное и праздничное оформление города Мурманска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DSC_0183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860" y="1214422"/>
            <a:ext cx="2472941" cy="1648628"/>
          </a:xfrm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a:ln>
        </p:spPr>
      </p:pic>
      <p:pic>
        <p:nvPicPr>
          <p:cNvPr id="12" name="Содержимое 10" descr="DSC_018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5008" y="1214422"/>
            <a:ext cx="2472941" cy="1648627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3" name="Содержимое 10" descr="DSC_018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3240" y="1214422"/>
            <a:ext cx="2472941" cy="1648627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4" name="Содержимое 10" descr="DSC_018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8860" y="3000372"/>
            <a:ext cx="2472941" cy="1648627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5" name="Содержимое 10" descr="DSC_018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5008" y="3000372"/>
            <a:ext cx="2472941" cy="1648627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6" name="Содержимое 10" descr="DSC_018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3240" y="3000372"/>
            <a:ext cx="2472941" cy="1648627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4786322"/>
            <a:ext cx="864399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Перечень световых конструкций и оборудования: светодиодные гирлянды для украшения кустарников, световая композиция «Мурманск город-Герой», световая объемная фигура «Снеговик», световые шары для украшения деревьев, комплект украшений центральной новогодней ели, ель с комплектом украшений для благоустройства озера Семеновское, прожектора для подсветки деревьев.</a:t>
            </a:r>
          </a:p>
          <a:p>
            <a:pPr algn="ctr"/>
            <a:endParaRPr lang="ru-RU" sz="1400" b="1" i="1" dirty="0" smtClean="0">
              <a:gradFill flip="none" rotWithShape="1">
                <a:gsLst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0082"/>
                    </a:gs>
                    <a:gs pos="58000">
                      <a:srgbClr val="00823B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Повседневное и праздничное оформление города Мурманска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10" descr="DSC_018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8860" y="1214422"/>
            <a:ext cx="2472941" cy="1648627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9" name="Содержимое 10" descr="DSC_018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5008" y="1214422"/>
            <a:ext cx="2472940" cy="1648627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0" name="Содержимое 10" descr="DSC_018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3240" y="1214422"/>
            <a:ext cx="2472940" cy="1648627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1" name="Содержимое 10" descr="DSC_018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8860" y="3000372"/>
            <a:ext cx="2472940" cy="1648627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2" name="Содержимое 10" descr="DSC_018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6031" y="3000372"/>
            <a:ext cx="2470895" cy="1648627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3" name="Содержимое 10" descr="DSC_018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3240" y="3000372"/>
            <a:ext cx="2472940" cy="1648627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4786322"/>
            <a:ext cx="806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Перечень световых конструкций и оборудования: световая композиция «Ель», световые композиции «Лодка с медведями», световые консоли «Рябина», световые консоли «Каравелла», световая композиция «Волна», световые композиции «Музыкальные сердца».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chemeClr val="accent6">
                        <a:lumMod val="60000"/>
                        <a:lumOff val="40000"/>
                      </a:scheme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Повседневное и праздничное оформление города Мурманска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0">
                      <a:srgbClr val="002060"/>
                    </a:gs>
                    <a:gs pos="50000">
                      <a:schemeClr val="accent2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2060"/>
                    </a:gs>
                    <a:gs pos="50000">
                      <a:schemeClr val="accent2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2060"/>
                    </a:gs>
                    <a:gs pos="50000">
                      <a:schemeClr val="accent2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2060"/>
                    </a:gs>
                    <a:gs pos="50000">
                      <a:schemeClr val="accent2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Times New Roman" pitchFamily="18" charset="0"/>
                <a:cs typeface="Times New Roman" pitchFamily="18" charset="0"/>
              </a:rPr>
              <a:t>4 </a:t>
            </a:r>
          </a:p>
          <a:p>
            <a:pPr algn="ctr"/>
            <a:endParaRPr lang="ru-RU" sz="2800" b="1" dirty="0" smtClean="0">
              <a:gradFill>
                <a:gsLst>
                  <a:gs pos="0">
                    <a:srgbClr val="002060"/>
                  </a:gs>
                  <a:gs pos="50000">
                    <a:schemeClr val="accent2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2060"/>
                    </a:gs>
                    <a:gs pos="50000">
                      <a:schemeClr val="accent2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2060"/>
                    </a:gs>
                    <a:gs pos="50000">
                      <a:schemeClr val="accent2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2060"/>
                    </a:gs>
                    <a:gs pos="50000">
                      <a:schemeClr val="accent2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gradFill>
                <a:gsLst>
                  <a:gs pos="0">
                    <a:srgbClr val="002060"/>
                  </a:gs>
                  <a:gs pos="50000">
                    <a:schemeClr val="accent2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10" descr="DSC_018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8860" y="1214422"/>
            <a:ext cx="2472940" cy="1648627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9" name="Содержимое 10" descr="DSC_018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5008" y="1214422"/>
            <a:ext cx="2472940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0" name="Содержимое 10" descr="DSC_018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3240" y="1214422"/>
            <a:ext cx="2472940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1" name="Содержимое 10" descr="DSC_018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8860" y="3000372"/>
            <a:ext cx="2472940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2" name="Содержимое 10" descr="DSC_018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6031" y="3001054"/>
            <a:ext cx="2470895" cy="1647263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3" name="Содержимое 10" descr="DSC_018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3240" y="3000372"/>
            <a:ext cx="2472940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4786322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Перечень световых конструкций и оборудования: световая композиция «Сияние», световые консоли «Северное сияние», световая композиция «Сердце», световые консоли «Корабль», световая конструкция «Любимый город», световые консоли «Якорь».</a:t>
            </a:r>
          </a:p>
          <a:p>
            <a:pPr algn="ctr"/>
            <a:endParaRPr lang="ru-RU" b="1" i="1" dirty="0" smtClean="0">
              <a:gradFill flip="none" rotWithShape="1">
                <a:gsLst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chemeClr val="accent6">
                        <a:lumMod val="60000"/>
                        <a:lumOff val="40000"/>
                      </a:scheme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Повседневное и праздничное оформление города Мурманска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0">
                      <a:srgbClr val="002060"/>
                    </a:gs>
                    <a:gs pos="50000">
                      <a:schemeClr val="accent2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2060"/>
                    </a:gs>
                    <a:gs pos="50000">
                      <a:schemeClr val="accent2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2060"/>
                    </a:gs>
                    <a:gs pos="50000">
                      <a:schemeClr val="accent2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2060"/>
                    </a:gs>
                    <a:gs pos="50000">
                      <a:schemeClr val="accent2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Times New Roman" pitchFamily="18" charset="0"/>
                <a:cs typeface="Times New Roman" pitchFamily="18" charset="0"/>
              </a:rPr>
              <a:t>4 </a:t>
            </a:r>
          </a:p>
          <a:p>
            <a:pPr algn="ctr"/>
            <a:endParaRPr lang="ru-RU" sz="2800" b="1" dirty="0" smtClean="0">
              <a:gradFill>
                <a:gsLst>
                  <a:gs pos="0">
                    <a:srgbClr val="002060"/>
                  </a:gs>
                  <a:gs pos="50000">
                    <a:schemeClr val="accent2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2060"/>
                    </a:gs>
                    <a:gs pos="50000">
                      <a:schemeClr val="accent2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2060"/>
                    </a:gs>
                    <a:gs pos="50000">
                      <a:schemeClr val="accent2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rgbClr val="002060"/>
                    </a:gs>
                    <a:gs pos="50000">
                      <a:schemeClr val="accent2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2700000" scaled="1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gradFill>
                <a:gsLst>
                  <a:gs pos="0">
                    <a:srgbClr val="002060"/>
                  </a:gs>
                  <a:gs pos="50000">
                    <a:schemeClr val="accent2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2700000" scaled="1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10" descr="DSC_018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4350" y="1789618"/>
            <a:ext cx="2472940" cy="1999548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9" name="Содержимое 10" descr="DSC_018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21521" y="1785926"/>
            <a:ext cx="2470893" cy="200581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0" name="Содержимое 10" descr="DSC_018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14678" y="1785926"/>
            <a:ext cx="2357454" cy="200581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 hidden="1"/>
          <p:cNvSpPr/>
          <p:nvPr/>
        </p:nvSpPr>
        <p:spPr>
          <a:xfrm>
            <a:off x="1000100" y="142852"/>
            <a:ext cx="7786742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0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Сквер на пресечении </a:t>
            </a:r>
            <a:r>
              <a:rPr lang="ru-RU" sz="30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пр. </a:t>
            </a:r>
            <a:r>
              <a:rPr lang="ru-RU" sz="3000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Кирова и ул. </a:t>
            </a:r>
            <a:r>
              <a:rPr lang="ru-RU" sz="30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Марата</a:t>
            </a:r>
            <a:endParaRPr lang="ru-RU" sz="30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  <a:noFill/>
        </p:spPr>
      </p:pic>
      <p:pic>
        <p:nvPicPr>
          <p:cNvPr id="2051" name="Picture 3" descr="E:\_DSC0061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1214422"/>
            <a:ext cx="3786214" cy="2928958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_DSC003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214422"/>
            <a:ext cx="3714776" cy="2928958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1429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по ул. Марата</a:t>
            </a:r>
            <a:endParaRPr lang="ru-RU" sz="2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572008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4554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Произведены работы: укладка асфальтобетонного покрытия, устройство наружного освещения, установка ограждения, установка малых архитектурных форм, установка детского игрового комплекса, очистка пруда, установка фонтана</a:t>
            </a:r>
          </a:p>
          <a:p>
            <a:pPr algn="ct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38649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4786322"/>
            <a:ext cx="806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Перечень световых конструкций и оборудования: Световые композиции «Шар», Световая композиция «Фонтан», Световые консоли «Новогодний мотив», Световая композиция «Радуга», Световые композиции «Сказочный лес».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chemeClr val="accent6">
                        <a:lumMod val="60000"/>
                        <a:lumOff val="40000"/>
                      </a:scheme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Повседневное и праздничное оформление города Мурманска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0">
                      <a:schemeClr val="accent2"/>
                    </a:gs>
                    <a:gs pos="13000">
                      <a:srgbClr val="FFFF00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chemeClr val="accent2"/>
                    </a:gs>
                    <a:gs pos="13000">
                      <a:srgbClr val="FFFF00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chemeClr val="accent2"/>
                    </a:gs>
                    <a:gs pos="13000">
                      <a:srgbClr val="FFFF00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chemeClr val="accent2"/>
                    </a:gs>
                    <a:gs pos="13000">
                      <a:srgbClr val="FFFF00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5 </a:t>
            </a:r>
          </a:p>
          <a:p>
            <a:pPr algn="ctr"/>
            <a:endParaRPr lang="ru-RU" sz="2800" b="1" dirty="0" smtClean="0">
              <a:gradFill>
                <a:gsLst>
                  <a:gs pos="0">
                    <a:schemeClr val="accent2"/>
                  </a:gs>
                  <a:gs pos="13000">
                    <a:srgbClr val="FFFF00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27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chemeClr val="accent2"/>
                    </a:gs>
                    <a:gs pos="13000">
                      <a:srgbClr val="FFFF00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chemeClr val="accent2"/>
                    </a:gs>
                    <a:gs pos="13000">
                      <a:srgbClr val="FFFF00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chemeClr val="accent2"/>
                    </a:gs>
                    <a:gs pos="13000">
                      <a:srgbClr val="FFFF00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gradFill>
                <a:gsLst>
                  <a:gs pos="0">
                    <a:schemeClr val="accent2"/>
                  </a:gs>
                  <a:gs pos="13000">
                    <a:srgbClr val="FFFF00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27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10" descr="DSC_018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8860" y="1214422"/>
            <a:ext cx="2472940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9" name="Содержимое 10" descr="DSC_018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5008" y="1214422"/>
            <a:ext cx="2472939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0" name="Содержимое 10" descr="DSC_018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3240" y="1214422"/>
            <a:ext cx="2472939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1" name="Содержимое 10" descr="DSC_018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8860" y="3000372"/>
            <a:ext cx="2472939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2" name="Содержимое 10" descr="DSC_018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6031" y="3001054"/>
            <a:ext cx="2470894" cy="1647263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3" name="Содержимое 10" descr="DSC_018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3240" y="3000372"/>
            <a:ext cx="2472939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4786322"/>
            <a:ext cx="85011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Перечень световых конструкций и оборудования: Новогодняя ель с комплектом украшений, Светодиодные растяжки «Бахрома», Светодиодные консоли «Белая люстра».</a:t>
            </a:r>
          </a:p>
          <a:p>
            <a:pPr algn="ctr"/>
            <a:endParaRPr lang="ru-RU" b="1" i="1" dirty="0" smtClean="0">
              <a:gradFill flip="none" rotWithShape="1">
                <a:gsLst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chemeClr val="accent6">
                        <a:lumMod val="60000"/>
                        <a:lumOff val="40000"/>
                      </a:scheme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Повседневное и праздничное оформление города Мурманска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0">
                      <a:schemeClr val="accent2"/>
                    </a:gs>
                    <a:gs pos="13000">
                      <a:srgbClr val="FFFF00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chemeClr val="accent2"/>
                    </a:gs>
                    <a:gs pos="13000">
                      <a:srgbClr val="FFFF00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chemeClr val="accent2"/>
                    </a:gs>
                    <a:gs pos="13000">
                      <a:srgbClr val="FFFF00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chemeClr val="accent2"/>
                    </a:gs>
                    <a:gs pos="13000">
                      <a:srgbClr val="FFFF00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5 </a:t>
            </a:r>
          </a:p>
          <a:p>
            <a:pPr algn="ctr"/>
            <a:endParaRPr lang="ru-RU" sz="2800" b="1" dirty="0" smtClean="0">
              <a:gradFill>
                <a:gsLst>
                  <a:gs pos="0">
                    <a:schemeClr val="accent2"/>
                  </a:gs>
                  <a:gs pos="13000">
                    <a:srgbClr val="FFFF00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27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gradFill>
                  <a:gsLst>
                    <a:gs pos="0">
                      <a:schemeClr val="accent2"/>
                    </a:gs>
                    <a:gs pos="13000">
                      <a:srgbClr val="FFFF00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chemeClr val="accent2"/>
                    </a:gs>
                    <a:gs pos="13000">
                      <a:srgbClr val="FFFF00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gradFill>
                  <a:gsLst>
                    <a:gs pos="0">
                      <a:schemeClr val="accent2"/>
                    </a:gs>
                    <a:gs pos="13000">
                      <a:srgbClr val="FFFF00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gradFill>
                <a:gsLst>
                  <a:gs pos="0">
                    <a:schemeClr val="accent2"/>
                  </a:gs>
                  <a:gs pos="13000">
                    <a:srgbClr val="FFFF00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27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10" descr="DSC_018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8860" y="1214422"/>
            <a:ext cx="2472939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9" name="Содержимое 10" descr="DSC_018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3240" y="3000372"/>
            <a:ext cx="2472939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0" name="Содержимое 10" descr="DSC_018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3240" y="1214422"/>
            <a:ext cx="2472939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1" name="Содержимое 10" descr="DSC_018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0203" y="3000372"/>
            <a:ext cx="2470253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3" name="Содержимое 10" descr="DSC_018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5008" y="1214422"/>
            <a:ext cx="2286016" cy="3429024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4786322"/>
            <a:ext cx="806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Перечень световых, праздничных конструкций и оборудования: светодиодная подсветка фонтана в сквере Пять углов, световая композиция «Я люблю Мурманск», карта городов-побратимов, украшения зоны отдыха озеро Семеновское топиарными фигурами, модульные ландшафтные часы, гирлянда светодиодная «Бахрома», световая композиция «Времена года», набор елочных украшений «Щелкунчик».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44000">
                      <a:schemeClr val="accent2">
                        <a:lumMod val="75000"/>
                      </a:schemeClr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Повседневное и праздничное оформление города Мурманска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6 </a:t>
            </a:r>
          </a:p>
          <a:p>
            <a:pPr algn="ctr"/>
            <a:endParaRPr lang="ru-RU" sz="2800" b="1" dirty="0" smtClean="0">
              <a:gradFill>
                <a:gsLst>
                  <a:gs pos="43000">
                    <a:schemeClr val="accent4">
                      <a:lumMod val="95000"/>
                      <a:lumOff val="5000"/>
                    </a:schemeClr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27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gradFill>
                <a:gsLst>
                  <a:gs pos="43000">
                    <a:schemeClr val="accent4">
                      <a:lumMod val="95000"/>
                      <a:lumOff val="5000"/>
                    </a:schemeClr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27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0" descr="DSC_018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0163" y="1214422"/>
            <a:ext cx="2470334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4" name="Содержимое 10" descr="DSC_018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6351" y="1214422"/>
            <a:ext cx="2470253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5" name="Содержимое 10" descr="DSC_0183.JPG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3240" y="1215535"/>
            <a:ext cx="2469600" cy="1646400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6" name="Содержимое 10" descr="DSC_018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0253" y="3000372"/>
            <a:ext cx="2470152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7" name="Содержимое 10" descr="DSC_018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53303" y="3001054"/>
            <a:ext cx="2196350" cy="1647263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8" name="Содержимое 10" descr="DSC_018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4583" y="3000372"/>
            <a:ext cx="2470253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4786322"/>
            <a:ext cx="806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Перечень световых, праздничных конструкций и оборудования: световая композиция «Мурманск», стелы с макетами наград города-героя Мурманска, световая композиция «Парус», праздничные каркасные композиции к празднованию 9 мая, комплексная </a:t>
            </a:r>
            <a:r>
              <a:rPr lang="ru-RU" sz="1400" b="1" i="1" dirty="0" err="1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топиарная</a:t>
            </a:r>
            <a:r>
              <a:rPr lang="ru-RU" sz="1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композиция к празднованию 9 мая «Ваш подвиг будет жить в веках», </a:t>
            </a:r>
            <a:r>
              <a:rPr lang="ru-RU" sz="1400" b="1" i="1" dirty="0" err="1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топиарная</a:t>
            </a:r>
            <a:r>
              <a:rPr lang="ru-RU" sz="1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композиция «Звезда».</a:t>
            </a:r>
          </a:p>
          <a:p>
            <a:pPr algn="ctr"/>
            <a:endParaRPr lang="ru-RU" sz="1400" b="1" i="1" dirty="0" smtClean="0">
              <a:gradFill flip="none" rotWithShape="1">
                <a:gsLst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44000">
                      <a:schemeClr val="accent2">
                        <a:lumMod val="75000"/>
                      </a:schemeClr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Повседневное и праздничное оформление города Мурманска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6 </a:t>
            </a:r>
          </a:p>
          <a:p>
            <a:pPr algn="ctr"/>
            <a:endParaRPr lang="ru-RU" sz="2800" b="1" dirty="0" smtClean="0">
              <a:gradFill>
                <a:gsLst>
                  <a:gs pos="43000">
                    <a:schemeClr val="accent4">
                      <a:lumMod val="95000"/>
                      <a:lumOff val="5000"/>
                    </a:schemeClr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27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gradFill>
                <a:gsLst>
                  <a:gs pos="43000">
                    <a:schemeClr val="accent4">
                      <a:lumMod val="95000"/>
                      <a:lumOff val="5000"/>
                    </a:schemeClr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27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10" descr="DSC_018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0503" y="1214422"/>
            <a:ext cx="2469654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9" name="Содержимое 10" descr="DSC_018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5008" y="1214422"/>
            <a:ext cx="2472939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0" name="Содержимое 10" descr="DSC_018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3240" y="1214422"/>
            <a:ext cx="2472939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1" name="Содержимое 10" descr="DSC_018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8860" y="3000372"/>
            <a:ext cx="2472939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2" name="Содержимое 10" descr="DSC_018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6634" y="3001054"/>
            <a:ext cx="2469688" cy="1647263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3" name="Содержимое 10" descr="DSC_018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3240" y="3000372"/>
            <a:ext cx="2472939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4786322"/>
            <a:ext cx="85725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Перечень световых, праздничных конструкций и оборудования: скамья «Влюбленные», скамья «КВН», музыкальная скамья, скамья верности, скамья «Встреч», световые консоли с наградами города-героя Мурманска.</a:t>
            </a:r>
          </a:p>
          <a:p>
            <a:pPr algn="ctr"/>
            <a:endParaRPr lang="ru-RU" b="1" i="1" dirty="0" smtClean="0">
              <a:gradFill flip="none" rotWithShape="1">
                <a:gsLst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i="1" dirty="0" smtClean="0">
              <a:gradFill flip="none" rotWithShape="1">
                <a:gsLst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44000">
                      <a:schemeClr val="accent2">
                        <a:lumMod val="75000"/>
                      </a:schemeClr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Повседневное и праздничное оформление города Мурманска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6 </a:t>
            </a:r>
          </a:p>
          <a:p>
            <a:pPr algn="ctr"/>
            <a:endParaRPr lang="ru-RU" sz="2800" b="1" dirty="0" smtClean="0">
              <a:gradFill>
                <a:gsLst>
                  <a:gs pos="43000">
                    <a:schemeClr val="accent4">
                      <a:lumMod val="95000"/>
                      <a:lumOff val="5000"/>
                    </a:schemeClr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27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gradFill>
                <a:gsLst>
                  <a:gs pos="43000">
                    <a:schemeClr val="accent4">
                      <a:lumMod val="95000"/>
                      <a:lumOff val="5000"/>
                    </a:schemeClr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27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10" descr="DSC_0183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472" y="1214422"/>
            <a:ext cx="2469654" cy="1648800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9" name="Содержимое 10" descr="DSC_018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5008" y="1214744"/>
            <a:ext cx="2472939" cy="1647982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0" name="Содержимое 10" descr="DSC_018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3240" y="1214422"/>
            <a:ext cx="2428892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1" name="Содержимое 10" descr="DSC_018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472" y="3000372"/>
            <a:ext cx="2498573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2" name="Содержимое 10" descr="DSC_018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6634" y="3000372"/>
            <a:ext cx="2469688" cy="1643074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3" name="Содержимое 10" descr="DSC_018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4994" y="3000372"/>
            <a:ext cx="2469431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58" y="4786322"/>
            <a:ext cx="806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Перечень фонтанов: управляемый фонтанный комплекс на озере Семеновское, управляемый фонтан в сквере Пять углов, плачущие фонтаны в сквере по ул. Ленинградская (2 ед.), фонтан в сквере ул. З. Космодемьянской – пр. Кольский, фонтан на озере Глубокое.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8662" y="21429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43000">
                      <a:srgbClr val="131DED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54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Фонтаны города Мурманска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15338" y="1214422"/>
            <a:ext cx="738664" cy="397031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4 </a:t>
            </a: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gradFill>
                  <a:gsLst>
                    <a:gs pos="43000">
                      <a:schemeClr val="accent4">
                        <a:lumMod val="95000"/>
                        <a:lumOff val="5000"/>
                      </a:schemeClr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gradFill>
                <a:gsLst>
                  <a:gs pos="43000">
                    <a:schemeClr val="accent4">
                      <a:lumMod val="95000"/>
                      <a:lumOff val="5000"/>
                    </a:schemeClr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27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10" descr="DSC_0183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472" y="1214709"/>
            <a:ext cx="2469654" cy="1648225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9" name="Содержимое 10" descr="DSC_018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6833" y="1214744"/>
            <a:ext cx="2469288" cy="1647982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0" name="Содержимое 10" descr="DSC_018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3240" y="1228224"/>
            <a:ext cx="2428892" cy="1621021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1" name="Содержимое 10" descr="DSC_018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5632" y="3000372"/>
            <a:ext cx="2470253" cy="164862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2" name="Содержимое 10" descr="DSC_018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56095" y="3000372"/>
            <a:ext cx="2190765" cy="1643074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3" name="Содержимое 10" descr="DSC_018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44994" y="3000447"/>
            <a:ext cx="2469431" cy="164847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12" name="Рисунок 11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907" y="0"/>
            <a:ext cx="9138063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8662" y="214291"/>
            <a:ext cx="6786611" cy="839790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chemeClr val="accent6">
                        <a:lumMod val="60000"/>
                        <a:lumOff val="40000"/>
                      </a:scheme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Мемориал стойкости и мужества мурманчан в годы Великой Отечественной войны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15338" y="1643050"/>
            <a:ext cx="738664" cy="3539420"/>
          </a:xfrm>
          <a:prstGeom prst="rect">
            <a:avLst/>
          </a:prstGeom>
          <a:noFill/>
        </p:spPr>
        <p:txBody>
          <a:bodyPr vert="horz" wrap="square" lIns="91429" tIns="45715" rIns="91429" bIns="45715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endParaRPr lang="ru-RU" sz="2800" b="1" dirty="0" smtClean="0">
              <a:gradFill>
                <a:gsLst>
                  <a:gs pos="41000">
                    <a:srgbClr val="4830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gradFill>
                <a:gsLst>
                  <a:gs pos="41000">
                    <a:srgbClr val="4830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Содержимое 10" descr="DSC_0183.JPG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2370" y="1214423"/>
            <a:ext cx="7419195" cy="1643074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6" name="Содержимое 10" descr="DSC_018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0035" y="3022296"/>
            <a:ext cx="2476519" cy="1652806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7" name="Содержимое 10" descr="DSC_0183.JPG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43571" y="3024000"/>
            <a:ext cx="2476800" cy="1652400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8" name="Содержимое 10" descr="DSC_0183.JPG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071802" y="3022969"/>
            <a:ext cx="2474607" cy="1651530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500034" y="4826675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5 389,9 м</a:t>
            </a:r>
            <a:r>
              <a:rPr lang="ru-RU" sz="1600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Обустроена территория (устройство асфальтобетонного покрытия, укладка брусчатки, устройство наружного освещения, установка ограждения, установка малых архитектурных форм, установка мемориальных табличек).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chemeClr val="accent6">
                        <a:lumMod val="60000"/>
                        <a:lumOff val="40000"/>
                      </a:scheme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Ремонт набережной зоны отдыха озеро Семеновское</a:t>
            </a:r>
            <a:r>
              <a:rPr lang="ru-RU" sz="2400" b="1" i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i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i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очередь)</a:t>
            </a:r>
          </a:p>
        </p:txBody>
      </p:sp>
      <p:pic>
        <p:nvPicPr>
          <p:cNvPr id="9" name="Рисунок 8" descr="вид сверху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5" y="1405463"/>
            <a:ext cx="4143404" cy="2761190"/>
          </a:xfrm>
          <a:prstGeom prst="rect">
            <a:avLst/>
          </a:prstGeom>
          <a:ln w="1905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</p:pic>
      <p:pic>
        <p:nvPicPr>
          <p:cNvPr id="13" name="Рисунок 12" descr="вид сверху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000" y="1404000"/>
            <a:ext cx="3830013" cy="2761200"/>
          </a:xfrm>
          <a:prstGeom prst="rect">
            <a:avLst/>
          </a:prstGeom>
          <a:ln w="1905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</p:pic>
      <p:sp>
        <p:nvSpPr>
          <p:cNvPr id="14" name="Прямоугольник 13"/>
          <p:cNvSpPr/>
          <p:nvPr/>
        </p:nvSpPr>
        <p:spPr>
          <a:xfrm>
            <a:off x="428596" y="4429132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1 415,0 м</a:t>
            </a:r>
            <a:r>
              <a:rPr lang="ru-RU" sz="1600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Обустроена территория (устройство асфальтобетонного покрытия, укладка брусчатки, устройство наружного освещения, установка ограждения, установка малых архитектурных форм).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15338" y="1643050"/>
            <a:ext cx="738664" cy="3539420"/>
          </a:xfrm>
          <a:prstGeom prst="rect">
            <a:avLst/>
          </a:prstGeom>
          <a:noFill/>
        </p:spPr>
        <p:txBody>
          <a:bodyPr vert="horz" wrap="square" lIns="91429" tIns="45715" rIns="91429" bIns="45715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endParaRPr lang="ru-RU" sz="2800" b="1" dirty="0" smtClean="0">
              <a:gradFill>
                <a:gsLst>
                  <a:gs pos="41000">
                    <a:srgbClr val="4830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gradFill>
                <a:gsLst>
                  <a:gs pos="41000">
                    <a:srgbClr val="4830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71414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Благоустройство зоны отдыха озеро Семеновское с устройством </a:t>
            </a:r>
            <a:r>
              <a:rPr lang="ru-RU" sz="2400" b="1" i="1" dirty="0" err="1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велосипедно-пешеходных</a:t>
            </a:r>
            <a:r>
              <a:rPr lang="ru-RU" sz="2400" b="1" i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 дорожек (</a:t>
            </a:r>
            <a:r>
              <a:rPr lang="en-US" sz="2400" b="1" i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 i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очередь)</a:t>
            </a:r>
            <a:endParaRPr lang="ru-RU" sz="2400" dirty="0"/>
          </a:p>
        </p:txBody>
      </p:sp>
      <p:pic>
        <p:nvPicPr>
          <p:cNvPr id="11" name="Содержимое 10" descr="DSC_018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472" y="1214422"/>
            <a:ext cx="2472459" cy="1648628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2" name="Содержимое 10" descr="DSC_018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87621" y="1214422"/>
            <a:ext cx="2472457" cy="1648627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3" name="Содержимое 10" descr="DSC_018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15853" y="1214422"/>
            <a:ext cx="2472457" cy="1648627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4" name="Содержимое 10" descr="DSC_018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472" y="3000372"/>
            <a:ext cx="2472457" cy="1648627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5" name="Содержимое 10" descr="DSC_0183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87621" y="3000372"/>
            <a:ext cx="2472457" cy="1648627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pic>
        <p:nvPicPr>
          <p:cNvPr id="16" name="Содержимое 10" descr="DSC_0183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115853" y="3000372"/>
            <a:ext cx="2472457" cy="1648627"/>
          </a:xfrm>
          <a:prstGeom prst="rect">
            <a:avLst/>
          </a:prstGeom>
          <a:noFill/>
          <a:ln w="22225">
            <a:gradFill flip="none" rotWithShape="1">
              <a:gsLst>
                <a:gs pos="0">
                  <a:srgbClr val="002060"/>
                </a:gs>
                <a:gs pos="50000">
                  <a:schemeClr val="accent2"/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215338" y="1643050"/>
            <a:ext cx="738664" cy="3539420"/>
          </a:xfrm>
          <a:prstGeom prst="rect">
            <a:avLst/>
          </a:prstGeom>
          <a:noFill/>
        </p:spPr>
        <p:txBody>
          <a:bodyPr vert="horz" wrap="square" lIns="91429" tIns="45715" rIns="91429" bIns="45715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algn="ctr"/>
            <a:endParaRPr lang="ru-RU" sz="2800" b="1" dirty="0" smtClean="0">
              <a:gradFill>
                <a:gsLst>
                  <a:gs pos="41000">
                    <a:srgbClr val="4830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gradFill>
                <a:gsLst>
                  <a:gs pos="41000">
                    <a:srgbClr val="4830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034" y="4714884"/>
            <a:ext cx="76438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6 400,0 м</a:t>
            </a:r>
            <a:r>
              <a:rPr lang="ru-RU" sz="1400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4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Обустроена территория (устройство асфальтобетонного покрытия, укладка брусчатки, устройство наружного освещения, установка ограждения, установка малых архитектурных форм устройство смотровых площадок с деревянным настилом, установка детского игрового комплекса).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chemeClr val="accent6">
                        <a:lumMod val="60000"/>
                        <a:lumOff val="40000"/>
                      </a:scheme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Благоустройство и ремонт объекта благоустройства детский городок «Сказка»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15338" y="1214422"/>
            <a:ext cx="738664" cy="48320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7 </a:t>
            </a: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8</a:t>
            </a:r>
          </a:p>
          <a:p>
            <a:pPr algn="ctr"/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гг.</a:t>
            </a:r>
          </a:p>
          <a:p>
            <a:pPr algn="ctr"/>
            <a:endParaRPr lang="ru-RU" sz="2800" b="1" dirty="0">
              <a:gradFill>
                <a:gsLst>
                  <a:gs pos="41000">
                    <a:srgbClr val="4830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Эскиз-Парка-Сказка_КАРТИНК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1285860"/>
            <a:ext cx="7786742" cy="3993600"/>
          </a:xfrm>
          <a:prstGeom prst="rect">
            <a:avLst/>
          </a:prstGeom>
          <a:ln w="19050"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a:ln>
        </p:spPr>
      </p:pic>
      <p:sp>
        <p:nvSpPr>
          <p:cNvPr id="12" name="Прямоугольник 11"/>
          <p:cNvSpPr/>
          <p:nvPr/>
        </p:nvSpPr>
        <p:spPr>
          <a:xfrm>
            <a:off x="428596" y="5500702"/>
            <a:ext cx="7643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9 565,27 м</a:t>
            </a:r>
            <a:r>
              <a:rPr lang="ru-RU" sz="1600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Работы ведутся.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  <a:noFill/>
        </p:spPr>
      </p:pic>
      <p:pic>
        <p:nvPicPr>
          <p:cNvPr id="5" name="Picture 3" descr="E:\_DSC0061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15008" y="1142984"/>
            <a:ext cx="2071702" cy="2977200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_DSC00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42844" y="1142984"/>
            <a:ext cx="5429288" cy="2976061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1429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около областного драматического театра</a:t>
            </a:r>
            <a:endParaRPr lang="ru-RU" sz="2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214818"/>
            <a:ext cx="9144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5 361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Произведены работы: укладка брусчатки, устройство наружного освещения, установка малых архитектурных форм, установка памятника «Пограничникам Арктики».</a:t>
            </a:r>
          </a:p>
          <a:p>
            <a:pPr algn="ctr"/>
            <a:r>
              <a:rPr lang="ru-RU" sz="16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 рамках реализации проекта было осуществлено дарение памятника «Пограничникам Арктики» от Некоммерческой организации Благотворительный фонд «Пограничники Арктики».</a:t>
            </a:r>
            <a:endParaRPr lang="ru-RU" sz="1600" dirty="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1" y="0"/>
            <a:ext cx="913806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214290"/>
            <a:ext cx="7019474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Цели и задачи.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В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рамках программы «Формирование комфортной городской среды» 2018-2022гг., </a:t>
            </a:r>
            <a:r>
              <a:rPr lang="ru-RU" sz="1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1400" b="1" i="1" u="none" strike="noStrike" kern="1200" cap="none" spc="0" normalizeH="0" noProof="0" dirty="0" err="1" smtClean="0">
                <a:ln>
                  <a:noFill/>
                </a:ln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ыполнить</a:t>
            </a:r>
            <a:r>
              <a:rPr lang="ru-RU" sz="1400" b="1" i="1" dirty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б</a:t>
            </a:r>
            <a:r>
              <a:rPr kumimoji="0" lang="ru-RU" sz="1400" b="1" i="1" u="none" strike="noStrike" kern="1200" cap="none" spc="0" normalizeH="0" noProof="0" dirty="0" err="1" smtClean="0">
                <a:ln>
                  <a:noFill/>
                </a:ln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лагоустройство</a:t>
            </a: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следующих парков и скверов в г. Мурманске:</a:t>
            </a:r>
            <a:endParaRPr lang="ru-RU" sz="1400" b="1" i="1" dirty="0" smtClean="0">
              <a:gradFill flip="none" rotWithShape="1">
                <a:gsLst>
                  <a:gs pos="0">
                    <a:srgbClr val="00B050"/>
                  </a:gs>
                  <a:gs pos="58000">
                    <a:srgbClr val="2D2D8A">
                      <a:lumMod val="60000"/>
                      <a:lumOff val="40000"/>
                    </a:srgbClr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Набережная Семеновское озера (2 очередь, в районе остановки «Улица Гагарина»)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Детский городок по проспекту Героев Североморцев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Зона отдыха озера Семеновское с устройством </a:t>
            </a:r>
            <a:r>
              <a:rPr lang="ru-RU" sz="1400" b="1" i="1" dirty="0" err="1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велосипедно</a:t>
            </a:r>
            <a:r>
              <a:rPr lang="ru-RU" sz="1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-пешеходных дорожек.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Сквер по улице Шабалина (в районе дома №31)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Театральный бульвар.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Аллея Полярной дивизии (по проспекту Героев Североморцев в районе домов №№70а-78/1)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у памятника Кирову С.М.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Сквер и памятник олене-транспортным батальонам (в районе проспекта Кольский, дом №129/1)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по переулку </a:t>
            </a:r>
            <a:r>
              <a:rPr lang="ru-RU" sz="1400" b="1" i="1" dirty="0" err="1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Русанова</a:t>
            </a:r>
            <a:r>
              <a:rPr lang="ru-RU" sz="1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 (между проспектом Ленина и улицей Шмидта)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400" b="1" i="1" u="none" strike="noStrike" kern="1200" cap="none" spc="0" normalizeH="0" noProof="0" dirty="0" smtClean="0">
                <a:ln>
                  <a:noFill/>
                </a:ln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Сквер по проспекту Героев Североморцев (в районе домов №№97/60 – 66/19)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у памятника «Кириллу и </a:t>
            </a:r>
            <a:r>
              <a:rPr lang="ru-RU" sz="1400" b="1" i="1" dirty="0" err="1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Мефодию</a:t>
            </a:r>
            <a:r>
              <a:rPr lang="ru-RU" sz="1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lvl="0" indent="-342900">
              <a:buFontTx/>
              <a:buAutoNum type="arabicPeriod"/>
              <a:defRPr/>
            </a:pPr>
            <a:r>
              <a:rPr lang="ru-RU" sz="1400" b="1" i="1" dirty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по проспекту Героев </a:t>
            </a:r>
            <a:r>
              <a:rPr lang="ru-RU" sz="1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Североморцев №33-33а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и набережная у озера Ледовое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на южном въезде в город Мурманск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Зеленая зона вдоль улицы Капитана Копытова (от дома по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Аллея и сквер памяти воинов 6-й героической комсомольской батареи (в районе домов №№31-35 по проспекту Ленина)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у памятника В.И. Ленину (по проспекту Ленина).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по улице Фролова (в районе дома №2)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Зеленая зона вдоль ручья Чистого (вдоль проспекта Кольского, от улицы Баумана до улицы Генерала Щербакова)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по улице Молодежной жилой район </a:t>
            </a:r>
            <a:r>
              <a:rPr lang="ru-RU" sz="1400" b="1" i="1" dirty="0" err="1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Росляково</a:t>
            </a:r>
            <a:endParaRPr lang="ru-RU" sz="1400" b="1" i="1" dirty="0" smtClean="0">
              <a:gradFill flip="none" rotWithShape="1">
                <a:gsLst>
                  <a:gs pos="0">
                    <a:srgbClr val="00B050"/>
                  </a:gs>
                  <a:gs pos="58000">
                    <a:srgbClr val="2D2D8A">
                      <a:lumMod val="60000"/>
                      <a:lumOff val="40000"/>
                    </a:srgbClr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1400" b="1" i="1" dirty="0" smtClean="0">
                <a:gradFill flip="none" rotWithShape="1">
                  <a:gsLst>
                    <a:gs pos="0">
                      <a:srgbClr val="00B050"/>
                    </a:gs>
                    <a:gs pos="58000">
                      <a:srgbClr val="2D2D8A">
                        <a:lumMod val="60000"/>
                        <a:lumOff val="40000"/>
                      </a:srgbClr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Зеленая зона у озера Среднее</a:t>
            </a: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lang="ru-RU" sz="1400" b="1" i="1" dirty="0" smtClean="0">
              <a:gradFill flip="none" rotWithShape="1">
                <a:gsLst>
                  <a:gs pos="0">
                    <a:srgbClr val="00B050"/>
                  </a:gs>
                  <a:gs pos="58000">
                    <a:srgbClr val="2D2D8A">
                      <a:lumMod val="60000"/>
                      <a:lumOff val="40000"/>
                    </a:srgbClr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b="1" i="1" u="none" strike="noStrike" kern="1200" cap="none" spc="0" normalizeH="0" noProof="0" dirty="0" smtClean="0">
              <a:ln>
                <a:noFill/>
              </a:ln>
              <a:gradFill flip="none" rotWithShape="1">
                <a:gsLst>
                  <a:gs pos="0">
                    <a:srgbClr val="00B050"/>
                  </a:gs>
                  <a:gs pos="58000">
                    <a:srgbClr val="2D2D8A">
                      <a:lumMod val="60000"/>
                      <a:lumOff val="40000"/>
                    </a:srgbClr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b="1" i="1" u="none" strike="noStrike" kern="1200" cap="none" spc="0" normalizeH="0" noProof="0" dirty="0" smtClean="0">
              <a:ln>
                <a:noFill/>
              </a:ln>
              <a:gradFill flip="none" rotWithShape="1">
                <a:gsLst>
                  <a:gs pos="0">
                    <a:srgbClr val="00B050"/>
                  </a:gs>
                  <a:gs pos="58000">
                    <a:srgbClr val="2D2D8A">
                      <a:lumMod val="60000"/>
                      <a:lumOff val="40000"/>
                    </a:srgbClr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ru-RU" b="1" i="1" u="none" strike="noStrike" kern="120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srgbClr val="00B050"/>
                  </a:gs>
                  <a:gs pos="58000">
                    <a:srgbClr val="2D2D8A">
                      <a:lumMod val="60000"/>
                      <a:lumOff val="40000"/>
                    </a:srgbClr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1"/>
                <a:tileRect/>
              </a:gra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5338" y="1214422"/>
            <a:ext cx="738664" cy="48320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gradFill>
                <a:gsLst>
                  <a:gs pos="41000">
                    <a:srgbClr val="4830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0"/>
              </a:gra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41000">
                      <a:srgbClr val="4830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2700000" scaled="0"/>
                </a:gra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гг.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gradFill>
                <a:gsLst>
                  <a:gs pos="41000">
                    <a:srgbClr val="4830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2700000" scaled="0"/>
              </a:gra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9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  <a:noFill/>
        </p:spPr>
      </p:pic>
      <p:pic>
        <p:nvPicPr>
          <p:cNvPr id="6" name="Picture 2" descr="E:\_DSC00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1538" y="714356"/>
            <a:ext cx="6798741" cy="4214842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1429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Аллея по ул. Сафонова, 26</a:t>
            </a:r>
            <a:endParaRPr lang="ru-RU" sz="2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929198"/>
            <a:ext cx="9144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1 317м</a:t>
            </a:r>
            <a:r>
              <a:rPr lang="ru-RU" sz="1700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7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7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Произведены работы: укладка брусчатки, устройство наружного освещения, установка малых архитектурных форм, устройство подпорной стены с ограждением, установка детского игрового комплекса</a:t>
            </a:r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  <a:noFill/>
        </p:spPr>
      </p:pic>
      <p:pic>
        <p:nvPicPr>
          <p:cNvPr id="5" name="Picture 2" descr="E:\_DSC00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71538" y="795166"/>
            <a:ext cx="6798741" cy="4196097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1429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Бульвар на ул. Воровского</a:t>
            </a:r>
            <a:endParaRPr lang="ru-RU" sz="2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0006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3 568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Произведены работы: укладка брусчатки, устройство наружного освещения, установка малых архитектурных форм</a:t>
            </a:r>
          </a:p>
          <a:p>
            <a:pPr algn="ctr"/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214290"/>
            <a:ext cx="678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около театра Северного флота</a:t>
            </a:r>
            <a:r>
              <a:rPr lang="en-US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smtClean="0"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«Аллея Памяти»</a:t>
            </a:r>
            <a:endParaRPr lang="ru-RU" sz="2400" b="1" dirty="0"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29132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14 721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700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Произведены работы: укладка брусчатки, устройство асфальтобетонного покрытия, устройство наружного освещения, установка малых архитектурных форм, реконструкция памятника «Воинам-интернационалистам», установка памятной стены с колоколом, установка мемориальных плит, установка детского игрового комплекса</a:t>
            </a:r>
          </a:p>
          <a:p>
            <a:pPr algn="ctr"/>
            <a:endParaRPr lang="ru-RU" dirty="0" smtClean="0"/>
          </a:p>
        </p:txBody>
      </p:sp>
      <p:pic>
        <p:nvPicPr>
          <p:cNvPr id="12" name="Picture 2" descr="E:\_DSC00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283" y="1142985"/>
            <a:ext cx="4000527" cy="3214709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_DSC0061.JPG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57686" y="1142984"/>
            <a:ext cx="3929090" cy="3214800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 descr="Рисунок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" y="0"/>
            <a:ext cx="9138062" cy="6858000"/>
          </a:xfrm>
          <a:prstGeom prst="rect">
            <a:avLst/>
          </a:prstGeom>
          <a:noFill/>
        </p:spPr>
      </p:pic>
      <p:pic>
        <p:nvPicPr>
          <p:cNvPr id="6" name="Picture 2" descr="E:\_DSC0035.JPG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282" y="1285860"/>
            <a:ext cx="3996000" cy="2948400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15338" y="1214422"/>
            <a:ext cx="738664" cy="35394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1429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gradFill flip="none" rotWithShape="1">
                  <a:gsLst>
                    <a:gs pos="0">
                      <a:srgbClr val="0070C0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2700000" scaled="0"/>
                  <a:tileRect/>
                </a:gradFill>
                <a:latin typeface="Times New Roman" pitchFamily="18" charset="0"/>
                <a:cs typeface="Times New Roman" pitchFamily="18" charset="0"/>
              </a:rPr>
              <a:t>Сквер «Аллея поколений» на ул. Хлобыстова</a:t>
            </a:r>
            <a:endParaRPr lang="ru-RU" sz="2400" b="1" dirty="0">
              <a:gradFill flip="none" rotWithShape="1">
                <a:gsLst>
                  <a:gs pos="0">
                    <a:srgbClr val="0070C0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2700000" scaled="0"/>
                <a:tileRect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714884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Площадь 10 984 м</a:t>
            </a:r>
            <a:r>
              <a:rPr lang="ru-RU" b="1" i="1" baseline="30000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i="1" dirty="0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Произведены работы: укладка брусчатки, устройство асфальтобетонного покрытия, устройство наружного освещения, установка малых архитектурных форм, установка детского игрового комплекса, устройство скейт-площадки, площадки для </a:t>
            </a:r>
            <a:r>
              <a:rPr lang="ru-RU" b="1" i="1" dirty="0" err="1" smtClean="0">
                <a:gradFill flip="none" rotWithShape="1">
                  <a:gsLst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0" scaled="1"/>
                  <a:tileRect/>
                </a:gradFill>
                <a:latin typeface="Times New Roman" pitchFamily="18" charset="0"/>
                <a:cs typeface="Times New Roman" pitchFamily="18" charset="0"/>
              </a:rPr>
              <a:t>стритбола</a:t>
            </a:r>
            <a:endParaRPr lang="ru-RU" b="1" i="1" dirty="0" smtClean="0">
              <a:gradFill flip="none" rotWithShape="1">
                <a:gsLst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0" scaled="1"/>
                <a:tileRect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/>
          </a:p>
        </p:txBody>
      </p:sp>
      <p:pic>
        <p:nvPicPr>
          <p:cNvPr id="10" name="Picture 3" descr="E:\_DSC0061.JPG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357686" y="1285860"/>
            <a:ext cx="3929090" cy="2946817"/>
          </a:xfrm>
          <a:prstGeom prst="rect">
            <a:avLst/>
          </a:prstGeom>
          <a:noFill/>
          <a:ln w="38100">
            <a:solidFill>
              <a:srgbClr val="93C2F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17675</TotalTime>
  <Words>2609</Words>
  <Application>Microsoft Office PowerPoint</Application>
  <PresentationFormat>Экран (4:3)</PresentationFormat>
  <Paragraphs>578</Paragraphs>
  <Slides>50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5" baseType="lpstr">
      <vt:lpstr>Arial</vt:lpstr>
      <vt:lpstr>Bookman Old Style</vt:lpstr>
      <vt:lpstr>Impact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Отд. соц.-эк. развития адм. г.Мурманска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Прогноз соц.-эк. развития Мурманска до 2010 года</dc:title>
  <dc:creator>Медведева Марина Анатольевна т.458468, 458320 т/факс 458560</dc:creator>
  <cp:lastModifiedBy>Пользователь</cp:lastModifiedBy>
  <cp:revision>1222</cp:revision>
  <cp:lastPrinted>2013-10-22T10:41:16Z</cp:lastPrinted>
  <dcterms:created xsi:type="dcterms:W3CDTF">2006-08-11T11:28:17Z</dcterms:created>
  <dcterms:modified xsi:type="dcterms:W3CDTF">2018-03-16T09:16:55Z</dcterms:modified>
</cp:coreProperties>
</file>